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7" r:id="rId9"/>
    <p:sldId id="275" r:id="rId10"/>
    <p:sldId id="268" r:id="rId11"/>
    <p:sldId id="269" r:id="rId12"/>
    <p:sldId id="270" r:id="rId13"/>
    <p:sldId id="266" r:id="rId14"/>
    <p:sldId id="271" r:id="rId15"/>
    <p:sldId id="276" r:id="rId16"/>
    <p:sldId id="273" r:id="rId17"/>
    <p:sldId id="274" r:id="rId18"/>
    <p:sldId id="2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gif>
</file>

<file path=ppt/media/image2.jpg>
</file>

<file path=ppt/media/image3.gif>
</file>

<file path=ppt/media/image4.gif>
</file>

<file path=ppt/media/image5.pn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06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44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876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63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623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29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34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87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16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213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354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4ED27-E579-441C-B0C8-D717925E9DEC}" type="datetimeFigureOut">
              <a:rPr lang="en-US" smtClean="0"/>
              <a:t>12/09/2015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E4B3D-A401-42E7-BD58-F59FEB276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78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6951" y="2660822"/>
            <a:ext cx="9144000" cy="161526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Pedestrian Crossing Detection using Mobile Devices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8984" y="5439076"/>
            <a:ext cx="6178378" cy="978200"/>
          </a:xfrm>
        </p:spPr>
        <p:txBody>
          <a:bodyPr/>
          <a:lstStyle/>
          <a:p>
            <a:pPr algn="l" fontAlgn="t"/>
            <a:r>
              <a:rPr lang="en-US" dirty="0" smtClean="0"/>
              <a:t>Graduate: </a:t>
            </a:r>
            <a:r>
              <a:rPr lang="en-US" dirty="0" err="1" smtClean="0"/>
              <a:t>Horațiu</a:t>
            </a:r>
            <a:r>
              <a:rPr lang="en-US" dirty="0" smtClean="0"/>
              <a:t> </a:t>
            </a:r>
            <a:r>
              <a:rPr lang="en-US" dirty="0"/>
              <a:t>- </a:t>
            </a:r>
            <a:r>
              <a:rPr lang="en-US" dirty="0" err="1"/>
              <a:t>Laurențiu</a:t>
            </a:r>
            <a:r>
              <a:rPr lang="en-US" dirty="0"/>
              <a:t> </a:t>
            </a:r>
            <a:r>
              <a:rPr lang="en-US" dirty="0" smtClean="0"/>
              <a:t>IACOȘ</a:t>
            </a:r>
          </a:p>
          <a:p>
            <a:pPr algn="l" fontAlgn="t"/>
            <a:r>
              <a:rPr lang="en-US" dirty="0"/>
              <a:t>Supervisor: </a:t>
            </a:r>
            <a:r>
              <a:rPr lang="en-US" dirty="0" smtClean="0"/>
              <a:t>Assist</a:t>
            </a:r>
            <a:r>
              <a:rPr lang="en-US" dirty="0"/>
              <a:t>. Prof. Dr. Eng. Florin ONIGA</a:t>
            </a:r>
          </a:p>
          <a:p>
            <a:pPr fontAlgn="t"/>
            <a:endParaRPr 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32951" y="104062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971800" algn="ctr"/>
                <a:tab pos="5943600" algn="r"/>
              </a:tabLst>
            </a:pPr>
            <a:r>
              <a:rPr kumimoji="0" lang="pt-BR" altLang="ko-KR" sz="1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Batang"/>
                <a:cs typeface="Times New Roman" panose="02020603050405020304" pitchFamily="18" charset="0"/>
              </a:rPr>
              <a:t>FACULTY OF AUTOMATION AND COMPUTER SCIENCE</a:t>
            </a:r>
            <a:endParaRPr kumimoji="0" lang="en-US" altLang="ko-KR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971800" algn="ctr"/>
                <a:tab pos="5943600" algn="r"/>
              </a:tabLst>
            </a:pPr>
            <a:r>
              <a:rPr kumimoji="0" lang="pt-BR" altLang="ko-KR" sz="1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Batang"/>
                <a:cs typeface="Times New Roman" panose="02020603050405020304" pitchFamily="18" charset="0"/>
              </a:rPr>
              <a:t>COMPUTER SCIENCE DEPARTMENT</a:t>
            </a:r>
            <a:endParaRPr kumimoji="0" lang="pt-B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7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/>
              <a:t>Detection </a:t>
            </a:r>
            <a:r>
              <a:rPr lang="en-US" b="1" dirty="0" smtClean="0"/>
              <a:t>algorithm: Hough line transform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74427"/>
            <a:ext cx="5445554" cy="3802535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Pre-processing</a:t>
            </a:r>
            <a:r>
              <a:rPr lang="en-US" sz="3200" dirty="0"/>
              <a:t>: Edge </a:t>
            </a:r>
            <a:r>
              <a:rPr lang="en-US" sz="3200" dirty="0" smtClean="0"/>
              <a:t>detection </a:t>
            </a:r>
          </a:p>
          <a:p>
            <a:r>
              <a:rPr lang="en-US" sz="3200" dirty="0" smtClean="0"/>
              <a:t>Used to detect straight lines in an image using a voting procedure where individual lines are represented in an accumulator using the Polar coordinate system.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 smtClean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529" y="2374427"/>
            <a:ext cx="5066271" cy="3799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59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/>
              <a:t>Detection </a:t>
            </a:r>
            <a:r>
              <a:rPr lang="en-US" b="1" dirty="0" smtClean="0"/>
              <a:t>algorithm: Vanishing point extraction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374428"/>
            <a:ext cx="5445554" cy="3802534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Pre-processing: Line transform</a:t>
            </a:r>
          </a:p>
          <a:p>
            <a:r>
              <a:rPr lang="en-US" sz="3200" dirty="0" smtClean="0"/>
              <a:t>Represented by a point, where projections of parallel lines converge in the image plane.</a:t>
            </a:r>
          </a:p>
          <a:p>
            <a:r>
              <a:rPr lang="en-US" sz="3200" dirty="0" smtClean="0"/>
              <a:t>Purpose: Filter and extract the set of lines that intersect in the vanishing point.</a:t>
            </a:r>
            <a:endParaRPr lang="en-US" sz="3200" dirty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754" y="2374428"/>
            <a:ext cx="5070046" cy="380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767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/>
              <a:t>Detection </a:t>
            </a:r>
            <a:r>
              <a:rPr lang="en-US" b="1" dirty="0" smtClean="0"/>
              <a:t>algorithm: Edge extraction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74429"/>
            <a:ext cx="5465976" cy="380253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Pre-processing: Vanishing point line extraction</a:t>
            </a:r>
          </a:p>
          <a:p>
            <a:r>
              <a:rPr lang="en-US" sz="3200" dirty="0" smtClean="0"/>
              <a:t>Used to extract and partition the set of line segments where the intensity variation follows a transition from light-to-dark and dark-to-light.</a:t>
            </a:r>
          </a:p>
          <a:p>
            <a:r>
              <a:rPr lang="en-US" sz="3200" dirty="0" smtClean="0"/>
              <a:t>Purpose: Increase accuracy while eliminating false sets of parallel structures.</a:t>
            </a:r>
            <a:endParaRPr lang="en-US" sz="3200" dirty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542" y="2374428"/>
            <a:ext cx="5080258" cy="380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00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 smtClean="0"/>
              <a:t>Implementation details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12541"/>
            <a:ext cx="10515600" cy="3664421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Target environment: Android mobile operating system</a:t>
            </a:r>
          </a:p>
          <a:p>
            <a:pPr lvl="1"/>
            <a:r>
              <a:rPr lang="en-US" dirty="0" smtClean="0"/>
              <a:t>Popular, open-source, versatile</a:t>
            </a:r>
          </a:p>
          <a:p>
            <a:pPr lvl="1"/>
            <a:r>
              <a:rPr lang="en-US" dirty="0" smtClean="0"/>
              <a:t>High end devices</a:t>
            </a:r>
          </a:p>
          <a:p>
            <a:r>
              <a:rPr lang="en-US" sz="3200" dirty="0" smtClean="0"/>
              <a:t>Real time processing:</a:t>
            </a:r>
          </a:p>
          <a:p>
            <a:pPr lvl="1"/>
            <a:r>
              <a:rPr lang="en-US" dirty="0" smtClean="0"/>
              <a:t>Native implementation using C/C++ for image processing tasks</a:t>
            </a:r>
          </a:p>
          <a:p>
            <a:pPr lvl="1"/>
            <a:r>
              <a:rPr lang="en-US" dirty="0" smtClean="0"/>
              <a:t>Java implementation for the rest of the environment</a:t>
            </a:r>
          </a:p>
          <a:p>
            <a:r>
              <a:rPr lang="en-US" sz="3200" dirty="0" smtClean="0"/>
              <a:t>Development environment</a:t>
            </a:r>
          </a:p>
          <a:p>
            <a:pPr lvl="1"/>
            <a:r>
              <a:rPr lang="en-US" dirty="0" err="1" smtClean="0"/>
              <a:t>DIBLook</a:t>
            </a:r>
            <a:r>
              <a:rPr lang="en-US" dirty="0" smtClean="0"/>
              <a:t> framework under Visual Studio</a:t>
            </a:r>
          </a:p>
          <a:p>
            <a:pPr lvl="1"/>
            <a:r>
              <a:rPr lang="en-US" dirty="0" smtClean="0"/>
              <a:t>Android Development tools and </a:t>
            </a:r>
            <a:r>
              <a:rPr lang="en-US" dirty="0"/>
              <a:t>Android NDK under </a:t>
            </a:r>
            <a:r>
              <a:rPr lang="en-US" dirty="0" smtClean="0"/>
              <a:t>Eclipse</a:t>
            </a:r>
            <a:endParaRPr lang="en-US" dirty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2330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 smtClean="0"/>
              <a:t>Results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12541"/>
            <a:ext cx="10515600" cy="3664421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Detection:</a:t>
            </a:r>
          </a:p>
          <a:p>
            <a:pPr lvl="1"/>
            <a:r>
              <a:rPr lang="en-US" dirty="0" smtClean="0"/>
              <a:t>Detection tested on a wide set of images with 20 different intersections</a:t>
            </a:r>
          </a:p>
          <a:p>
            <a:pPr lvl="1"/>
            <a:r>
              <a:rPr lang="en-US" dirty="0" smtClean="0"/>
              <a:t>Detection distance up to ~8-10 meters with an accuracy of 78% within specified distance</a:t>
            </a:r>
          </a:p>
          <a:p>
            <a:pPr lvl="1"/>
            <a:r>
              <a:rPr lang="en-US" dirty="0" smtClean="0"/>
              <a:t>False positive induced on low quality markings </a:t>
            </a:r>
          </a:p>
          <a:p>
            <a:r>
              <a:rPr lang="en-US" dirty="0" smtClean="0"/>
              <a:t>Performance:</a:t>
            </a:r>
          </a:p>
          <a:p>
            <a:pPr lvl="1"/>
            <a:r>
              <a:rPr lang="en-US" dirty="0" smtClean="0"/>
              <a:t>Processing time for a 860x480 image resolution ~30ms / frame, using an Intel core i7 processor with a clock frequency of 2.30 </a:t>
            </a:r>
            <a:r>
              <a:rPr lang="en-US" dirty="0" err="1" smtClean="0"/>
              <a:t>Ghz</a:t>
            </a:r>
            <a:endParaRPr lang="en-US" dirty="0" smtClean="0"/>
          </a:p>
          <a:p>
            <a:pPr lvl="1"/>
            <a:r>
              <a:rPr lang="en-US" dirty="0" smtClean="0"/>
              <a:t>Processing time for the same resolution ~90ms / frame, using a mobile Qualcomm Snapdragon 805 processor with a clock frequency of 2.70 </a:t>
            </a:r>
            <a:r>
              <a:rPr lang="en-US" dirty="0" err="1" smtClean="0"/>
              <a:t>Ghz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339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162" y="1386274"/>
            <a:ext cx="8855676" cy="4919820"/>
          </a:xfrm>
        </p:spPr>
      </p:pic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174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 smtClean="0"/>
              <a:t>Future development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12541"/>
            <a:ext cx="10515600" cy="366442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Optimizations and increased detection range</a:t>
            </a:r>
          </a:p>
          <a:p>
            <a:r>
              <a:rPr lang="en-US" sz="3200" dirty="0" smtClean="0"/>
              <a:t>Thermal throttling of the processor</a:t>
            </a:r>
          </a:p>
          <a:p>
            <a:r>
              <a:rPr lang="en-US" sz="3200" dirty="0" smtClean="0"/>
              <a:t>Self-adjusting horizon line position</a:t>
            </a:r>
          </a:p>
          <a:p>
            <a:r>
              <a:rPr lang="en-US" sz="3200" dirty="0" smtClean="0"/>
              <a:t>Improved user interface</a:t>
            </a:r>
          </a:p>
          <a:p>
            <a:r>
              <a:rPr lang="en-US" sz="3200" dirty="0" smtClean="0"/>
              <a:t>Application distribution </a:t>
            </a:r>
          </a:p>
          <a:p>
            <a:r>
              <a:rPr lang="en-US" sz="3200" dirty="0" smtClean="0"/>
              <a:t>Android Wear integration</a:t>
            </a:r>
            <a:endParaRPr lang="en-US" sz="3200" dirty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8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 smtClean="0"/>
              <a:t>Conclusions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12541"/>
            <a:ext cx="10515600" cy="3664421"/>
          </a:xfrm>
        </p:spPr>
        <p:txBody>
          <a:bodyPr>
            <a:normAutofit/>
          </a:bodyPr>
          <a:lstStyle/>
          <a:p>
            <a:r>
              <a:rPr lang="en-US" sz="3200" dirty="0"/>
              <a:t>The algorithm was proved to have a high recognition rate in</a:t>
            </a:r>
            <a:br>
              <a:rPr lang="en-US" sz="3200" dirty="0"/>
            </a:br>
            <a:r>
              <a:rPr lang="en-US" sz="3200" dirty="0"/>
              <a:t>pedestrian crossing </a:t>
            </a:r>
            <a:r>
              <a:rPr lang="en-US" sz="3200" dirty="0" smtClean="0"/>
              <a:t>detection</a:t>
            </a:r>
          </a:p>
          <a:p>
            <a:r>
              <a:rPr lang="en-US" sz="3200" dirty="0" smtClean="0"/>
              <a:t>The proposed solution is capable of running on mobile devices within acceptable detection rates</a:t>
            </a:r>
          </a:p>
          <a:p>
            <a:r>
              <a:rPr lang="en-US" sz="3200" dirty="0" smtClean="0"/>
              <a:t>Real-time feedback of the detection is delivered to the driver</a:t>
            </a:r>
          </a:p>
          <a:p>
            <a:endParaRPr lang="en-US" sz="3200" dirty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9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 smtClean="0"/>
              <a:t>Bibliography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12541"/>
            <a:ext cx="10515600" cy="366442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[1] </a:t>
            </a:r>
            <a:r>
              <a:rPr lang="en-US" dirty="0"/>
              <a:t>Zebra-crossing Detection for the Partially Sighted, Stephen Se, Department of Computer Science, University of British Columbia Vancouver, B.C. Canada V6T </a:t>
            </a:r>
            <a:r>
              <a:rPr lang="en-US" dirty="0" smtClean="0"/>
              <a:t>1Z4</a:t>
            </a:r>
          </a:p>
          <a:p>
            <a:r>
              <a:rPr lang="en-US" dirty="0" smtClean="0"/>
              <a:t>[2] </a:t>
            </a:r>
            <a:r>
              <a:rPr lang="en-US" dirty="0"/>
              <a:t>An Image Based Detection of Pedestrian Crossing, Cao Yuzhen, Chen </a:t>
            </a:r>
            <a:r>
              <a:rPr lang="en-US" dirty="0" err="1"/>
              <a:t>Lushi</a:t>
            </a:r>
            <a:r>
              <a:rPr lang="en-US" dirty="0"/>
              <a:t>, </a:t>
            </a:r>
            <a:r>
              <a:rPr lang="en-US" dirty="0" err="1"/>
              <a:t>Jia</a:t>
            </a:r>
            <a:r>
              <a:rPr lang="en-US" dirty="0"/>
              <a:t> </a:t>
            </a:r>
            <a:r>
              <a:rPr lang="en-US" dirty="0" err="1"/>
              <a:t>Shuo</a:t>
            </a:r>
            <a:r>
              <a:rPr lang="en-US" dirty="0"/>
              <a:t>, Dept. of  Biomedical Engineering, School of Precision Instrument and </a:t>
            </a:r>
            <a:r>
              <a:rPr lang="en-US" dirty="0" err="1"/>
              <a:t>Opto</a:t>
            </a:r>
            <a:r>
              <a:rPr lang="en-US" dirty="0"/>
              <a:t>-Electronics Engineering, Tianjin University, 92 </a:t>
            </a:r>
            <a:r>
              <a:rPr lang="en-US" dirty="0" err="1"/>
              <a:t>Weijin</a:t>
            </a:r>
            <a:r>
              <a:rPr lang="en-US" dirty="0"/>
              <a:t> Road Tianjin, China</a:t>
            </a:r>
            <a:r>
              <a:rPr lang="en-US" dirty="0" smtClean="0"/>
              <a:t>, 00072</a:t>
            </a:r>
          </a:p>
          <a:p>
            <a:r>
              <a:rPr lang="en-US" dirty="0" smtClean="0"/>
              <a:t>[3] </a:t>
            </a:r>
            <a:r>
              <a:rPr lang="en-US" dirty="0"/>
              <a:t>Detection of pedestrian crossings with projective invariants from image data, </a:t>
            </a:r>
            <a:r>
              <a:rPr lang="en-US" dirty="0" err="1"/>
              <a:t>Tadayoshi</a:t>
            </a:r>
            <a:r>
              <a:rPr lang="en-US" dirty="0"/>
              <a:t> </a:t>
            </a:r>
            <a:r>
              <a:rPr lang="en-US" dirty="0" err="1"/>
              <a:t>Shioyama</a:t>
            </a:r>
            <a:r>
              <a:rPr lang="en-US" dirty="0"/>
              <a:t> and Mohammad </a:t>
            </a:r>
            <a:r>
              <a:rPr lang="en-US" dirty="0" err="1"/>
              <a:t>Shorif</a:t>
            </a:r>
            <a:r>
              <a:rPr lang="en-US" dirty="0"/>
              <a:t> Uddin, Department of Mechanical  and System Engineering, Kyoto Institute of Technology, </a:t>
            </a:r>
            <a:r>
              <a:rPr lang="en-US" dirty="0" err="1"/>
              <a:t>Matsugasaki</a:t>
            </a:r>
            <a:r>
              <a:rPr lang="en-US" dirty="0"/>
              <a:t>, Sakyo-</a:t>
            </a:r>
            <a:r>
              <a:rPr lang="en-US" dirty="0" err="1"/>
              <a:t>ku</a:t>
            </a:r>
            <a:r>
              <a:rPr lang="en-US" dirty="0"/>
              <a:t>, Kyoto 606-8585, Japan, 19 November 2004</a:t>
            </a:r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147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 smtClean="0"/>
              <a:t>Motivation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12541"/>
            <a:ext cx="10515600" cy="3664421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Context</a:t>
            </a:r>
            <a:r>
              <a:rPr lang="en-US" sz="3200" dirty="0" smtClean="0"/>
              <a:t>: Detecting sudden pedestrian crossings to assist drivers in avoiding accidents therefore minimizing both material and human casualties.</a:t>
            </a:r>
          </a:p>
          <a:p>
            <a:r>
              <a:rPr lang="en-US" sz="3200" b="1" dirty="0" smtClean="0"/>
              <a:t>Motivation factors:</a:t>
            </a:r>
            <a:endParaRPr lang="en-US" b="1" dirty="0"/>
          </a:p>
          <a:p>
            <a:pPr lvl="1"/>
            <a:r>
              <a:rPr lang="en-US" dirty="0" smtClean="0"/>
              <a:t>Addressed problem has great social meaning and application value.</a:t>
            </a:r>
          </a:p>
          <a:p>
            <a:pPr lvl="1"/>
            <a:r>
              <a:rPr lang="en-US" dirty="0" smtClean="0"/>
              <a:t>Important application in robot vision and intelligent vehicle research.</a:t>
            </a:r>
            <a:endParaRPr lang="en-US" dirty="0"/>
          </a:p>
          <a:p>
            <a:pPr lvl="1"/>
            <a:r>
              <a:rPr lang="en-US" dirty="0" smtClean="0"/>
              <a:t>Special requirements that make it different from existing related research.</a:t>
            </a:r>
          </a:p>
          <a:p>
            <a:pPr lvl="1"/>
            <a:r>
              <a:rPr lang="en-US" dirty="0" smtClean="0"/>
              <a:t>Make such systems be easily available and accessible.</a:t>
            </a:r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492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 smtClean="0"/>
              <a:t>Objectives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12541"/>
            <a:ext cx="10515600" cy="366442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Develop an autonomous system capable of classifying and identifying pedestrian crossing markings on the road surface.</a:t>
            </a:r>
          </a:p>
          <a:p>
            <a:r>
              <a:rPr lang="en-US" sz="3200" dirty="0" smtClean="0"/>
              <a:t>Provide a performant and robust algorithm capable of running on mobile devices using images captured by the device camera.</a:t>
            </a:r>
          </a:p>
          <a:p>
            <a:r>
              <a:rPr lang="en-US" sz="3200" dirty="0" smtClean="0"/>
              <a:t>Provide real time feedback to the driver based on the detection results.</a:t>
            </a:r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903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 smtClean="0"/>
              <a:t>Related work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12541"/>
            <a:ext cx="10515600" cy="366442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Several different approaches are currently available, few of which are intended to run on mobile devices.</a:t>
            </a:r>
          </a:p>
          <a:p>
            <a:r>
              <a:rPr lang="en-US" sz="3200" dirty="0" smtClean="0"/>
              <a:t>Approaches relate to:</a:t>
            </a:r>
          </a:p>
          <a:p>
            <a:pPr lvl="1"/>
            <a:r>
              <a:rPr lang="en-US" sz="3200" dirty="0" smtClean="0"/>
              <a:t>Feature extraction using edge detection and line transform [1]</a:t>
            </a:r>
          </a:p>
          <a:p>
            <a:pPr lvl="1"/>
            <a:r>
              <a:rPr lang="en-US" sz="3200" dirty="0" smtClean="0"/>
              <a:t>Region extraction using bipolarity constraint [2]</a:t>
            </a:r>
          </a:p>
          <a:p>
            <a:pPr lvl="1"/>
            <a:r>
              <a:rPr lang="en-US" sz="3200" dirty="0" smtClean="0"/>
              <a:t>Periodicity property using </a:t>
            </a:r>
            <a:r>
              <a:rPr lang="en-US" sz="3200" smtClean="0"/>
              <a:t>projective invariants [3</a:t>
            </a:r>
            <a:r>
              <a:rPr lang="en-US" sz="3200" dirty="0" smtClean="0"/>
              <a:t>]</a:t>
            </a:r>
            <a:endParaRPr lang="en-US" sz="3200" dirty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506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 smtClean="0"/>
              <a:t>Detection algorithm</a:t>
            </a:r>
            <a:endParaRPr lang="en-US" b="1" dirty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74429"/>
            <a:ext cx="10515600" cy="3367200"/>
          </a:xfrm>
        </p:spPr>
      </p:pic>
    </p:spTree>
    <p:extLst>
      <p:ext uri="{BB962C8B-B14F-4D97-AF65-F5344CB8AC3E}">
        <p14:creationId xmlns:p14="http://schemas.microsoft.com/office/powerpoint/2010/main" val="332836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/>
              <a:t>Detection </a:t>
            </a:r>
            <a:r>
              <a:rPr lang="en-US" b="1" dirty="0" smtClean="0"/>
              <a:t>algorithm (cont'd</a:t>
            </a:r>
            <a:r>
              <a:rPr lang="en-US" b="1" dirty="0"/>
              <a:t>)</a:t>
            </a:r>
            <a:endParaRPr lang="en-US" dirty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8839200" y="1622854"/>
            <a:ext cx="3138616" cy="496141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Steps: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sz="2000" dirty="0"/>
              <a:t>Original image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sz="2000" dirty="0" smtClean="0"/>
              <a:t>Grayscale conversion</a:t>
            </a:r>
            <a:endParaRPr lang="en-US" sz="2000" dirty="0"/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sz="2000" dirty="0"/>
              <a:t>Canny edge detection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sz="2000" dirty="0" smtClean="0"/>
              <a:t>Morphological </a:t>
            </a:r>
            <a:r>
              <a:rPr lang="en-US" sz="2000" dirty="0"/>
              <a:t>dilation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sz="2000" dirty="0" smtClean="0"/>
              <a:t>Morphological </a:t>
            </a:r>
            <a:r>
              <a:rPr lang="en-US" sz="2000" dirty="0"/>
              <a:t>erosion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sz="2000" dirty="0"/>
              <a:t>Connected component </a:t>
            </a:r>
            <a:r>
              <a:rPr lang="en-US" sz="2000" dirty="0" smtClean="0"/>
              <a:t>filtering</a:t>
            </a:r>
            <a:endParaRPr lang="en-US" sz="2000" dirty="0"/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sz="2000" dirty="0"/>
              <a:t>Hough </a:t>
            </a:r>
            <a:r>
              <a:rPr lang="en-US" sz="2000" dirty="0" smtClean="0"/>
              <a:t>line transform</a:t>
            </a:r>
            <a:endParaRPr lang="en-US" sz="2000" dirty="0"/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sz="2000" dirty="0"/>
              <a:t>Vanishing point extraction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sz="2000" dirty="0"/>
              <a:t>Edge extraction</a:t>
            </a:r>
          </a:p>
          <a:p>
            <a:pPr>
              <a:lnSpc>
                <a:spcPct val="100000"/>
              </a:lnSpc>
            </a:pPr>
            <a:endParaRPr lang="en-US" sz="22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63291"/>
            <a:ext cx="7957751" cy="442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0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/>
              <a:t>Detection </a:t>
            </a:r>
            <a:r>
              <a:rPr lang="en-US" b="1" dirty="0" smtClean="0"/>
              <a:t>algorithm: Canny edge detection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2" y="2374429"/>
            <a:ext cx="5164038" cy="380253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Pre-processing: Grayscale conversion</a:t>
            </a:r>
          </a:p>
          <a:p>
            <a:r>
              <a:rPr lang="en-US" sz="3200" dirty="0" smtClean="0"/>
              <a:t>Reduce the amount of data in the image while keeping the structural information for processing.</a:t>
            </a:r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32" y="2369536"/>
            <a:ext cx="5076568" cy="380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28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 smtClean="0"/>
              <a:t>Detection algorithm: Connected component filtering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12541"/>
            <a:ext cx="10515600" cy="366442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Pre-processing: Morphological closing operation used to join close edges.</a:t>
            </a:r>
          </a:p>
          <a:p>
            <a:r>
              <a:rPr lang="en-US" sz="3200" dirty="0" smtClean="0"/>
              <a:t>Used to eliminate elements from the image that do not satisfy the set of conditions related to:</a:t>
            </a:r>
          </a:p>
          <a:p>
            <a:pPr lvl="1"/>
            <a:r>
              <a:rPr lang="en-US" dirty="0" smtClean="0"/>
              <a:t>Size: Candidate surface area is too small </a:t>
            </a:r>
            <a:r>
              <a:rPr lang="en-US" smtClean="0"/>
              <a:t>or too </a:t>
            </a:r>
            <a:r>
              <a:rPr lang="en-US" dirty="0" smtClean="0"/>
              <a:t>large to be a crossing segment</a:t>
            </a:r>
          </a:p>
          <a:p>
            <a:pPr lvl="1"/>
            <a:r>
              <a:rPr lang="en-US" dirty="0" smtClean="0"/>
              <a:t>Geometric feature: Candidate fill-ration is over or under a threshold value</a:t>
            </a:r>
          </a:p>
          <a:p>
            <a:r>
              <a:rPr lang="en-US" dirty="0" smtClean="0"/>
              <a:t>Purpose: reduce the amount of data for the next step of the algorithm.</a:t>
            </a:r>
          </a:p>
          <a:p>
            <a:pPr lvl="1"/>
            <a:endParaRPr lang="en-US" dirty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122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8866"/>
            <a:ext cx="10515600" cy="1325563"/>
          </a:xfrm>
        </p:spPr>
        <p:txBody>
          <a:bodyPr/>
          <a:lstStyle/>
          <a:p>
            <a:r>
              <a:rPr lang="en-US" b="1" dirty="0" smtClean="0"/>
              <a:t>Detection algorithm: Connected component filtering (cont'd)</a:t>
            </a:r>
            <a:endParaRPr lang="en-US" b="1" dirty="0"/>
          </a:p>
        </p:txBody>
      </p:sp>
      <p:pic>
        <p:nvPicPr>
          <p:cNvPr id="4" name="Picture 1" descr="Description: ANTET UT_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0"/>
            <a:ext cx="54864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74429"/>
            <a:ext cx="5143500" cy="4114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300" y="2374429"/>
            <a:ext cx="51435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22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2120</TotalTime>
  <Words>765</Words>
  <Application>Microsoft Office PowerPoint</Application>
  <PresentationFormat>Widescreen</PresentationFormat>
  <Paragraphs>89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맑은 고딕</vt:lpstr>
      <vt:lpstr>Arial</vt:lpstr>
      <vt:lpstr>Batang</vt:lpstr>
      <vt:lpstr>Calibri</vt:lpstr>
      <vt:lpstr>Calibri Light</vt:lpstr>
      <vt:lpstr>Times New Roman</vt:lpstr>
      <vt:lpstr>Verdana</vt:lpstr>
      <vt:lpstr>Office Theme</vt:lpstr>
      <vt:lpstr>Pedestrian Crossing Detection using Mobile Devices</vt:lpstr>
      <vt:lpstr>Motivation</vt:lpstr>
      <vt:lpstr>Objectives</vt:lpstr>
      <vt:lpstr>Related work</vt:lpstr>
      <vt:lpstr>Detection algorithm</vt:lpstr>
      <vt:lpstr>Detection algorithm (cont'd)</vt:lpstr>
      <vt:lpstr>Detection algorithm: Canny edge detection </vt:lpstr>
      <vt:lpstr>Detection algorithm: Connected component filtering</vt:lpstr>
      <vt:lpstr>Detection algorithm: Connected component filtering (cont'd)</vt:lpstr>
      <vt:lpstr>Detection algorithm: Hough line transform</vt:lpstr>
      <vt:lpstr>Detection algorithm: Vanishing point extraction</vt:lpstr>
      <vt:lpstr>Detection algorithm: Edge extraction</vt:lpstr>
      <vt:lpstr>Implementation details</vt:lpstr>
      <vt:lpstr>Results</vt:lpstr>
      <vt:lpstr>PowerPoint Presentation</vt:lpstr>
      <vt:lpstr>Future development</vt:lpstr>
      <vt:lpstr>Conclusions</vt:lpstr>
      <vt:lpstr>Bibliography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Pedestrian Crossing Detection using Mobile Devices</dc:title>
  <dc:creator>Horia Iacos</dc:creator>
  <cp:lastModifiedBy>Horia Iacos</cp:lastModifiedBy>
  <cp:revision>49</cp:revision>
  <dcterms:created xsi:type="dcterms:W3CDTF">2015-09-11T09:31:01Z</dcterms:created>
  <dcterms:modified xsi:type="dcterms:W3CDTF">2015-09-13T14:10:10Z</dcterms:modified>
</cp:coreProperties>
</file>

<file path=docProps/thumbnail.jpeg>
</file>